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E7D3BBCF-B0D6-3507-ACDB-32A07590366E}"/>
              </a:ext>
            </a:extLst>
          </p:cNvPr>
          <p:cNvSpPr/>
          <p:nvPr/>
        </p:nvSpPr>
        <p:spPr>
          <a:xfrm>
            <a:off x="1371600" y="1828800"/>
            <a:ext cx="9448495" cy="32004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48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מפגש</a:t>
            </a:r>
            <a:r>
              <a:rPr dirty="0"/>
              <a:t> </a:t>
            </a:r>
            <a:r>
              <a:rPr lang="he-IL" dirty="0"/>
              <a:t>עורכי בקשות</a:t>
            </a:r>
            <a:endParaRPr dirty="0"/>
          </a:p>
          <a:p>
            <a:pPr algn="ctr">
              <a:defRPr sz="2400">
                <a:solidFill>
                  <a:srgbClr val="EBF5F0"/>
                </a:solidFill>
                <a:latin typeface="Arial"/>
              </a:defRPr>
            </a:pPr>
            <a:r>
              <a:rPr dirty="0" err="1"/>
              <a:t>הוועדה</a:t>
            </a:r>
            <a:r>
              <a:rPr dirty="0"/>
              <a:t> </a:t>
            </a:r>
            <a:r>
              <a:rPr dirty="0" err="1"/>
              <a:t>המקומית</a:t>
            </a:r>
            <a:r>
              <a:rPr dirty="0"/>
              <a:t> </a:t>
            </a:r>
            <a:r>
              <a:rPr dirty="0" err="1"/>
              <a:t>לתכנון</a:t>
            </a:r>
            <a:r>
              <a:rPr dirty="0"/>
              <a:t> </a:t>
            </a:r>
            <a:r>
              <a:rPr dirty="0" err="1"/>
              <a:t>ובנייה</a:t>
            </a:r>
            <a:r>
              <a:rPr dirty="0"/>
              <a:t> שוהם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t>נושאים על הפרק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76990" y="1185960"/>
            <a:ext cx="137160" cy="64008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67764" y="1293898"/>
            <a:ext cx="29177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הכרת</a:t>
            </a:r>
            <a:r>
              <a:rPr dirty="0"/>
              <a:t> </a:t>
            </a:r>
            <a:r>
              <a:rPr dirty="0" err="1"/>
              <a:t>צוות</a:t>
            </a:r>
            <a:r>
              <a:rPr dirty="0"/>
              <a:t> </a:t>
            </a:r>
            <a:r>
              <a:rPr dirty="0" err="1"/>
              <a:t>האגף</a:t>
            </a:r>
            <a:r>
              <a:rPr dirty="0"/>
              <a:t> </a:t>
            </a:r>
            <a:r>
              <a:rPr dirty="0" err="1"/>
              <a:t>ותפקידם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11276990" y="2146080"/>
            <a:ext cx="137160" cy="640080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90222" y="3181379"/>
            <a:ext cx="201048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תכנית</a:t>
            </a:r>
            <a:r>
              <a:rPr dirty="0"/>
              <a:t> </a:t>
            </a:r>
            <a:r>
              <a:rPr dirty="0" err="1"/>
              <a:t>פיצול</a:t>
            </a:r>
            <a:r>
              <a:rPr dirty="0"/>
              <a:t> </a:t>
            </a:r>
            <a:r>
              <a:rPr dirty="0" err="1"/>
              <a:t>יח</a:t>
            </a:r>
            <a:r>
              <a:rPr lang="he-IL" dirty="0"/>
              <a:t>"ד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11276990" y="3106200"/>
            <a:ext cx="137160" cy="64008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01236" y="4186305"/>
            <a:ext cx="50994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עדכון</a:t>
            </a:r>
            <a:r>
              <a:rPr dirty="0"/>
              <a:t> </a:t>
            </a:r>
            <a:r>
              <a:rPr dirty="0" err="1"/>
              <a:t>הנחיות</a:t>
            </a:r>
            <a:r>
              <a:rPr dirty="0"/>
              <a:t> </a:t>
            </a:r>
            <a:r>
              <a:rPr dirty="0" err="1"/>
              <a:t>מרחביות</a:t>
            </a:r>
            <a:r>
              <a:rPr dirty="0"/>
              <a:t> ו</a:t>
            </a:r>
            <a:r>
              <a:rPr lang="he-IL" dirty="0"/>
              <a:t>עדכון תכנית </a:t>
            </a:r>
            <a:r>
              <a:rPr dirty="0" err="1"/>
              <a:t>שה</a:t>
            </a:r>
            <a:r>
              <a:rPr lang="he-IL" dirty="0"/>
              <a:t>/1000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11276990" y="4066320"/>
            <a:ext cx="137160" cy="640080"/>
          </a:xfrm>
          <a:prstGeom prst="rect">
            <a:avLst/>
          </a:prstGeom>
          <a:solidFill>
            <a:srgbClr val="FFB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44132" y="2298824"/>
            <a:ext cx="689964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lang="he-IL" dirty="0"/>
              <a:t> </a:t>
            </a:r>
            <a:r>
              <a:rPr dirty="0"/>
              <a:t>(</a:t>
            </a:r>
            <a:r>
              <a:rPr lang="he-IL" dirty="0"/>
              <a:t>תיק מידע חדש, </a:t>
            </a:r>
            <a:r>
              <a:rPr dirty="0" err="1"/>
              <a:t>מרתפי</a:t>
            </a:r>
            <a:r>
              <a:rPr lang="he-IL" dirty="0"/>
              <a:t>ם ועוד..</a:t>
            </a:r>
            <a:r>
              <a:rPr dirty="0"/>
              <a:t>)</a:t>
            </a:r>
            <a:r>
              <a:rPr lang="he-IL" dirty="0"/>
              <a:t> עדכונים משולחנה של הוועדה </a:t>
            </a:r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11276990" y="5026440"/>
            <a:ext cx="137160" cy="640080"/>
          </a:xfrm>
          <a:prstGeom prst="rect">
            <a:avLst/>
          </a:prstGeom>
          <a:solidFill>
            <a:srgbClr val="1F3A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940712" y="5115089"/>
            <a:ext cx="92448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lang="he-IL" dirty="0"/>
              <a:t> </a:t>
            </a:r>
            <a:r>
              <a:rPr dirty="0" err="1"/>
              <a:t>עדכונים</a:t>
            </a:r>
            <a:r>
              <a:rPr dirty="0"/>
              <a:t> </a:t>
            </a:r>
            <a:r>
              <a:rPr dirty="0" err="1"/>
              <a:t>בחקיקה</a:t>
            </a:r>
            <a:r>
              <a:rPr dirty="0"/>
              <a:t> </a:t>
            </a:r>
            <a:r>
              <a:rPr dirty="0" err="1"/>
              <a:t>ארצית</a:t>
            </a:r>
            <a:r>
              <a:rPr dirty="0"/>
              <a:t> </a:t>
            </a:r>
            <a:r>
              <a:rPr lang="he-IL" dirty="0"/>
              <a:t>(ביטול פיצול, מתקנים פוטו </a:t>
            </a:r>
            <a:r>
              <a:rPr lang="he-IL" dirty="0" err="1"/>
              <a:t>וולטאים</a:t>
            </a:r>
            <a:r>
              <a:rPr lang="he-IL" dirty="0"/>
              <a:t>, שטח כולל, מכוני בקרה )</a:t>
            </a:r>
            <a:endParaRPr dirty="0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0EF89DF-5A83-7162-75C1-D9C03E36FEB6}"/>
              </a:ext>
            </a:extLst>
          </p:cNvPr>
          <p:cNvSpPr/>
          <p:nvPr/>
        </p:nvSpPr>
        <p:spPr>
          <a:xfrm>
            <a:off x="11262969" y="5895120"/>
            <a:ext cx="137160" cy="6400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6CB89366-6A25-DB82-564D-B08827A8EEA1}"/>
              </a:ext>
            </a:extLst>
          </p:cNvPr>
          <p:cNvSpPr txBox="1"/>
          <p:nvPr/>
        </p:nvSpPr>
        <p:spPr>
          <a:xfrm>
            <a:off x="7799755" y="5986560"/>
            <a:ext cx="34772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000" b="1">
                <a:solidFill>
                  <a:srgbClr val="1F3A56"/>
                </a:solidFill>
                <a:latin typeface="Arial"/>
              </a:defRPr>
            </a:pPr>
            <a:r>
              <a:rPr lang="he-IL" dirty="0"/>
              <a:t> זמן פתוח לשאלות והצעות ייעול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t>צוות האגף וקבלת קהל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C44B1C76-1D8E-7560-3593-D2B8FAAD3ADA}"/>
              </a:ext>
            </a:extLst>
          </p:cNvPr>
          <p:cNvSpPr/>
          <p:nvPr/>
        </p:nvSpPr>
        <p:spPr>
          <a:xfrm>
            <a:off x="6574536" y="139903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עמרי סער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מהנדס המועצה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D882721B-AD0C-AE61-E44F-A0B83689B431}"/>
              </a:ext>
            </a:extLst>
          </p:cNvPr>
          <p:cNvSpPr/>
          <p:nvPr/>
        </p:nvSpPr>
        <p:spPr>
          <a:xfrm>
            <a:off x="6574536" y="240487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דניאלה גרינברג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סגנית מהנדס ומנהלת הוועדה</a:t>
            </a: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40B47EBA-CF54-95FB-64C8-AEC09EB54B8F}"/>
              </a:ext>
            </a:extLst>
          </p:cNvPr>
          <p:cNvSpPr/>
          <p:nvPr/>
        </p:nvSpPr>
        <p:spPr>
          <a:xfrm>
            <a:off x="6574536" y="341071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אביהו אהרון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מידען - GIS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64C6F537-91FD-115E-82C4-B8A495DB3181}"/>
              </a:ext>
            </a:extLst>
          </p:cNvPr>
          <p:cNvSpPr/>
          <p:nvPr/>
        </p:nvSpPr>
        <p:spPr>
          <a:xfrm>
            <a:off x="6574536" y="441655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דן בירנבוים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מנהל מחלקה ומפקח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81FE32DC-0475-6EA4-D1F9-6F36E46BD680}"/>
              </a:ext>
            </a:extLst>
          </p:cNvPr>
          <p:cNvSpPr/>
          <p:nvPr/>
        </p:nvSpPr>
        <p:spPr>
          <a:xfrm>
            <a:off x="6574536" y="542239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סימה זאנה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רכזת פרויקטים ונגישות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836C1752-A537-7EDC-0E80-63F6F21A472F}"/>
              </a:ext>
            </a:extLst>
          </p:cNvPr>
          <p:cNvSpPr/>
          <p:nvPr/>
        </p:nvSpPr>
        <p:spPr>
          <a:xfrm>
            <a:off x="1152144" y="139903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הילה גל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מזכירת האגף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32787D94-76EC-3A91-3E6E-EB0676A9AA4F}"/>
              </a:ext>
            </a:extLst>
          </p:cNvPr>
          <p:cNvSpPr/>
          <p:nvPr/>
        </p:nvSpPr>
        <p:spPr>
          <a:xfrm>
            <a:off x="1152144" y="240487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שגית יוסף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בודקת תוכניות</a:t>
            </a:r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F4317F97-F553-0CB7-F653-19F3B948C94C}"/>
              </a:ext>
            </a:extLst>
          </p:cNvPr>
          <p:cNvSpPr/>
          <p:nvPr/>
        </p:nvSpPr>
        <p:spPr>
          <a:xfrm>
            <a:off x="1152144" y="341071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שושי יעקב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בודקת היתרי בנייה</a:t>
            </a:r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463488F3-D4A7-EE18-6A24-3F1F1FF63D49}"/>
              </a:ext>
            </a:extLst>
          </p:cNvPr>
          <p:cNvSpPr/>
          <p:nvPr/>
        </p:nvSpPr>
        <p:spPr>
          <a:xfrm>
            <a:off x="1152144" y="441655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רינת רימון ורדי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מנהלת פרויקטים בסטטוטורי</a:t>
            </a:r>
          </a:p>
        </p:txBody>
      </p:sp>
      <p:sp>
        <p:nvSpPr>
          <p:cNvPr id="44" name="Rectangle 11">
            <a:extLst>
              <a:ext uri="{FF2B5EF4-FFF2-40B4-BE49-F238E27FC236}">
                <a16:creationId xmlns:a16="http://schemas.microsoft.com/office/drawing/2014/main" id="{840EBF89-A5A8-A909-8B42-F3354BD61106}"/>
              </a:ext>
            </a:extLst>
          </p:cNvPr>
          <p:cNvSpPr/>
          <p:nvPr/>
        </p:nvSpPr>
        <p:spPr>
          <a:xfrm>
            <a:off x="1152144" y="5422392"/>
            <a:ext cx="4876495" cy="822960"/>
          </a:xfrm>
          <a:prstGeom prst="rect">
            <a:avLst/>
          </a:prstGeom>
          <a:solidFill>
            <a:srgbClr val="FFFFFF"/>
          </a:solidFill>
          <a:ln>
            <a:solidFill>
              <a:srgbClr val="125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>
              <a:defRPr sz="1800" b="1">
                <a:solidFill>
                  <a:srgbClr val="125E3C"/>
                </a:solidFill>
                <a:latin typeface="Arial"/>
              </a:defRPr>
            </a:pPr>
            <a:r>
              <a:t>אודליה יקותי</a:t>
            </a:r>
          </a:p>
          <a:p>
            <a:pPr algn="r">
              <a:defRPr sz="1400">
                <a:solidFill>
                  <a:srgbClr val="323232"/>
                </a:solidFill>
                <a:latin typeface="Arial"/>
              </a:defRPr>
            </a:pPr>
            <a:r>
              <a:t>רכזת רישוי עסקים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432408" y="7315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עדכונים</a:t>
            </a:r>
            <a:r>
              <a:rPr dirty="0"/>
              <a:t> </a:t>
            </a:r>
            <a:r>
              <a:rPr dirty="0" err="1"/>
              <a:t>משולחנה</a:t>
            </a:r>
            <a:r>
              <a:rPr dirty="0"/>
              <a:t> </a:t>
            </a:r>
            <a:r>
              <a:rPr dirty="0" err="1"/>
              <a:t>של</a:t>
            </a:r>
            <a:r>
              <a:rPr dirty="0"/>
              <a:t> </a:t>
            </a:r>
            <a:r>
              <a:rPr dirty="0" err="1"/>
              <a:t>הוועדה</a:t>
            </a:r>
            <a:r>
              <a:rPr dirty="0"/>
              <a:t> </a:t>
            </a:r>
            <a:r>
              <a:rPr dirty="0" err="1"/>
              <a:t>המקומית</a:t>
            </a:r>
            <a:endParaRPr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AE89BD6-4DBF-A2E4-703B-DB801A8DA32C}"/>
              </a:ext>
            </a:extLst>
          </p:cNvPr>
          <p:cNvSpPr/>
          <p:nvPr/>
        </p:nvSpPr>
        <p:spPr>
          <a:xfrm>
            <a:off x="10758821" y="2148840"/>
            <a:ext cx="137160" cy="64008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70535EF-5D55-EB53-3F1C-A01C3F985CE8}"/>
              </a:ext>
            </a:extLst>
          </p:cNvPr>
          <p:cNvSpPr/>
          <p:nvPr/>
        </p:nvSpPr>
        <p:spPr>
          <a:xfrm>
            <a:off x="10758821" y="3108960"/>
            <a:ext cx="137160" cy="640080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8F45D3C-50FD-DB8D-C7E1-AF3D68328F4E}"/>
              </a:ext>
            </a:extLst>
          </p:cNvPr>
          <p:cNvSpPr/>
          <p:nvPr/>
        </p:nvSpPr>
        <p:spPr>
          <a:xfrm>
            <a:off x="10758821" y="4069080"/>
            <a:ext cx="137160" cy="64008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62B94E72-9A43-5166-F8FF-1028A94E5FCB}"/>
              </a:ext>
            </a:extLst>
          </p:cNvPr>
          <p:cNvSpPr txBox="1"/>
          <p:nvPr/>
        </p:nvSpPr>
        <p:spPr>
          <a:xfrm>
            <a:off x="6500597" y="3244334"/>
            <a:ext cx="36407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dirty="0"/>
              <a:t>מרתפים (שימוש נלווה), כניסה חיצונית 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9EED2002-8E02-70D7-7BB2-14528796BD4E}"/>
              </a:ext>
            </a:extLst>
          </p:cNvPr>
          <p:cNvSpPr txBox="1"/>
          <p:nvPr/>
        </p:nvSpPr>
        <p:spPr>
          <a:xfrm>
            <a:off x="8494851" y="2232936"/>
            <a:ext cx="15616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תיק מידע חדש!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29625BBA-28BB-96A9-28D2-1AE513439273}"/>
              </a:ext>
            </a:extLst>
          </p:cNvPr>
          <p:cNvSpPr txBox="1"/>
          <p:nvPr/>
        </p:nvSpPr>
        <p:spPr>
          <a:xfrm>
            <a:off x="6314648" y="4198896"/>
            <a:ext cx="401263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dirty="0"/>
              <a:t>עדכון בהנחיות להקמת בריכת שחיה פרטית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2896" y="1828800"/>
            <a:ext cx="6035040" cy="3310128"/>
          </a:xfrm>
          <a:prstGeom prst="rect">
            <a:avLst/>
          </a:prstGeom>
          <a:ln>
            <a:noFill/>
          </a:ln>
          <a:effectLst>
            <a:softEdge rad="127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קביעת הוראות לפיצול יח"ד במבנים חד או דו משפחתיים,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בהתאם למתחמי התכנון של תכנית המתאר,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וזאת ע"י תוספת יחידת משנה אחת ליחידת דיור מאושרת מעל או מתחת הקרקע.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8330" y="637421"/>
            <a:ext cx="11277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rPr lang="he-IL" dirty="0"/>
              <a:t> </a:t>
            </a:r>
            <a:r>
              <a:rPr dirty="0" err="1"/>
              <a:t>תכנית</a:t>
            </a:r>
            <a:r>
              <a:rPr dirty="0"/>
              <a:t> </a:t>
            </a:r>
            <a:r>
              <a:rPr dirty="0" err="1"/>
              <a:t>מפורטת</a:t>
            </a:r>
            <a:r>
              <a:rPr dirty="0"/>
              <a:t> </a:t>
            </a:r>
            <a:r>
              <a:rPr dirty="0" err="1"/>
              <a:t>לפיצול</a:t>
            </a:r>
            <a:r>
              <a:rPr dirty="0"/>
              <a:t> </a:t>
            </a:r>
            <a:r>
              <a:rPr dirty="0" err="1"/>
              <a:t>יחידות</a:t>
            </a:r>
            <a:r>
              <a:rPr dirty="0"/>
              <a:t> </a:t>
            </a:r>
            <a:r>
              <a:rPr dirty="0" err="1"/>
              <a:t>דיור</a:t>
            </a:r>
            <a:r>
              <a:rPr lang="he-IL" dirty="0"/>
              <a:t> 1595321- 421   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840480" cy="4114800"/>
          </a:xfrm>
          <a:prstGeom prst="round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dirty="0"/>
              <a:t>[ </a:t>
            </a:r>
            <a:r>
              <a:rPr dirty="0" err="1"/>
              <a:t>כאן</a:t>
            </a:r>
            <a:r>
              <a:rPr dirty="0"/>
              <a:t> </a:t>
            </a:r>
            <a:r>
              <a:rPr dirty="0" err="1"/>
              <a:t>תמוקם</a:t>
            </a:r>
            <a:r>
              <a:rPr dirty="0"/>
              <a:t> </a:t>
            </a:r>
            <a:r>
              <a:rPr dirty="0" err="1"/>
              <a:t>תמונת</a:t>
            </a:r>
            <a:r>
              <a:rPr dirty="0"/>
              <a:t> </a:t>
            </a:r>
            <a:r>
              <a:rPr dirty="0" err="1"/>
              <a:t>הבית</a:t>
            </a:r>
            <a:r>
              <a:rPr dirty="0"/>
              <a:t> </a:t>
            </a:r>
            <a:r>
              <a:rPr dirty="0" err="1"/>
              <a:t>והמסור</a:t>
            </a:r>
            <a:r>
              <a:rPr dirty="0"/>
              <a:t> </a:t>
            </a:r>
            <a:r>
              <a:rPr dirty="0" err="1"/>
              <a:t>שצורפה</a:t>
            </a:r>
            <a:r>
              <a:rPr dirty="0"/>
              <a:t> </a:t>
            </a:r>
            <a:r>
              <a:rPr dirty="0" err="1"/>
              <a:t>במקור</a:t>
            </a:r>
            <a:r>
              <a:rPr dirty="0"/>
              <a:t> ]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B3159F71-0A7E-4B0C-D25D-DDC93EBE7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" y="2112264"/>
            <a:ext cx="3301648" cy="3485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95011" y="688925"/>
            <a:ext cx="11277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עדכון</a:t>
            </a:r>
            <a:r>
              <a:rPr dirty="0"/>
              <a:t> </a:t>
            </a:r>
            <a:r>
              <a:rPr dirty="0" err="1"/>
              <a:t>הנחיות</a:t>
            </a:r>
            <a:r>
              <a:rPr dirty="0"/>
              <a:t> </a:t>
            </a:r>
            <a:r>
              <a:rPr dirty="0" err="1"/>
              <a:t>מרחביות</a:t>
            </a:r>
            <a:r>
              <a:rPr dirty="0"/>
              <a:t> </a:t>
            </a:r>
            <a:r>
              <a:rPr lang="he-IL" dirty="0"/>
              <a:t>      עדכון תכנית </a:t>
            </a:r>
            <a:r>
              <a:rPr dirty="0" err="1"/>
              <a:t>שה</a:t>
            </a:r>
            <a:r>
              <a:rPr lang="he-IL" dirty="0"/>
              <a:t>/1000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4389120" cy="4114800"/>
          </a:xfrm>
          <a:prstGeom prst="round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dirty="0"/>
              <a:t>[ </a:t>
            </a:r>
            <a:r>
              <a:rPr dirty="0" err="1"/>
              <a:t>כאן</a:t>
            </a:r>
            <a:r>
              <a:rPr dirty="0"/>
              <a:t> </a:t>
            </a:r>
            <a:r>
              <a:rPr dirty="0" err="1"/>
              <a:t>תמוקם</a:t>
            </a:r>
            <a:r>
              <a:rPr dirty="0"/>
              <a:t> </a:t>
            </a:r>
            <a:r>
              <a:rPr dirty="0" err="1"/>
              <a:t>תמונת</a:t>
            </a:r>
            <a:r>
              <a:rPr dirty="0"/>
              <a:t> </a:t>
            </a:r>
            <a:r>
              <a:rPr dirty="0" err="1"/>
              <a:t>זרימת</a:t>
            </a:r>
            <a:r>
              <a:rPr dirty="0"/>
              <a:t> </a:t>
            </a:r>
            <a:r>
              <a:rPr dirty="0" err="1"/>
              <a:t>ההנחיות</a:t>
            </a:r>
            <a:r>
              <a:rPr dirty="0"/>
              <a:t> </a:t>
            </a:r>
            <a:r>
              <a:rPr dirty="0" err="1"/>
              <a:t>לאוגדן</a:t>
            </a:r>
            <a:r>
              <a:rPr dirty="0"/>
              <a:t> </a:t>
            </a:r>
            <a:r>
              <a:rPr dirty="0" err="1"/>
              <a:t>מאוחד</a:t>
            </a:r>
            <a:r>
              <a:rPr dirty="0"/>
              <a:t> </a:t>
            </a:r>
            <a:r>
              <a:rPr dirty="0" err="1"/>
              <a:t>המעודכנת</a:t>
            </a:r>
            <a:r>
              <a:rPr dirty="0"/>
              <a:t> </a:t>
            </a:r>
            <a:r>
              <a:rPr dirty="0" err="1"/>
              <a:t>לשוהם</a:t>
            </a:r>
            <a:r>
              <a:rPr dirty="0"/>
              <a:t> ]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FD0FA9D1-178A-B735-96BB-77E689437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226302"/>
            <a:ext cx="4294250" cy="3331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אליפסה 7">
            <a:extLst>
              <a:ext uri="{FF2B5EF4-FFF2-40B4-BE49-F238E27FC236}">
                <a16:creationId xmlns:a16="http://schemas.microsoft.com/office/drawing/2014/main" id="{F83B242F-7192-09AD-156D-EE73950DAEC9}"/>
              </a:ext>
            </a:extLst>
          </p:cNvPr>
          <p:cNvSpPr/>
          <p:nvPr/>
        </p:nvSpPr>
        <p:spPr>
          <a:xfrm>
            <a:off x="6165130" y="1000656"/>
            <a:ext cx="113122" cy="4571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211A3C-23FD-C141-0723-8E8D7EDDD725}"/>
              </a:ext>
            </a:extLst>
          </p:cNvPr>
          <p:cNvSpPr/>
          <p:nvPr/>
        </p:nvSpPr>
        <p:spPr>
          <a:xfrm>
            <a:off x="10745124" y="2111886"/>
            <a:ext cx="137160" cy="64008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93991AEF-C7F9-B22F-5E81-5C07BD2F5176}"/>
              </a:ext>
            </a:extLst>
          </p:cNvPr>
          <p:cNvSpPr/>
          <p:nvPr/>
        </p:nvSpPr>
        <p:spPr>
          <a:xfrm>
            <a:off x="10758821" y="3108960"/>
            <a:ext cx="137160" cy="640080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E8816A6-F19F-BE66-902A-45F0686CB842}"/>
              </a:ext>
            </a:extLst>
          </p:cNvPr>
          <p:cNvSpPr/>
          <p:nvPr/>
        </p:nvSpPr>
        <p:spPr>
          <a:xfrm>
            <a:off x="10758821" y="4069080"/>
            <a:ext cx="137160" cy="64008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B1651ED4-B295-1E81-0707-4FB63AF9FFB4}"/>
              </a:ext>
            </a:extLst>
          </p:cNvPr>
          <p:cNvSpPr txBox="1"/>
          <p:nvPr/>
        </p:nvSpPr>
        <p:spPr>
          <a:xfrm>
            <a:off x="5988839" y="3220299"/>
            <a:ext cx="456744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>
              <a:spcAft>
                <a:spcPts val="2000"/>
              </a:spcAft>
              <a:defRPr sz="2000">
                <a:solidFill>
                  <a:srgbClr val="1F3A56"/>
                </a:solidFill>
              </a:defRPr>
            </a:pPr>
            <a:r>
              <a:rPr lang="he-IL" dirty="0"/>
              <a:t>ביטול הנחיות אשר מקומן </a:t>
            </a:r>
            <a:r>
              <a:rPr lang="he-IL" dirty="0" err="1"/>
              <a:t>בתכנית</a:t>
            </a:r>
            <a:r>
              <a:rPr lang="he-IL" dirty="0"/>
              <a:t> מפורטת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6499B84D-579E-644B-8F5A-E1688EF4C88D}"/>
              </a:ext>
            </a:extLst>
          </p:cNvPr>
          <p:cNvSpPr txBox="1"/>
          <p:nvPr/>
        </p:nvSpPr>
        <p:spPr>
          <a:xfrm>
            <a:off x="6815070" y="4133444"/>
            <a:ext cx="379943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dirty="0"/>
              <a:t> תכנית שה/1001 בהירה מקיפה ומדויקת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12DA1F67-EB59-D86C-74BB-9B0ECBE6C0E4}"/>
              </a:ext>
            </a:extLst>
          </p:cNvPr>
          <p:cNvSpPr txBox="1"/>
          <p:nvPr/>
        </p:nvSpPr>
        <p:spPr>
          <a:xfrm>
            <a:off x="5475439" y="2210268"/>
            <a:ext cx="5174815" cy="496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>
              <a:lnSpc>
                <a:spcPct val="150000"/>
              </a:lnSpc>
              <a:spcAft>
                <a:spcPts val="2000"/>
              </a:spcAft>
              <a:defRPr sz="2000">
                <a:solidFill>
                  <a:srgbClr val="1F3A56"/>
                </a:solidFill>
              </a:defRPr>
            </a:pPr>
            <a:r>
              <a:rPr lang="he-IL" dirty="0"/>
              <a:t>יצירת אוגדן מאוחד להנחיות מרחביות לכלל היישוב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28919" y="731520"/>
            <a:ext cx="11277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שינוי</a:t>
            </a:r>
            <a:r>
              <a:rPr dirty="0"/>
              <a:t> </a:t>
            </a:r>
            <a:r>
              <a:rPr dirty="0" err="1"/>
              <a:t>חורג</a:t>
            </a:r>
            <a:r>
              <a:rPr dirty="0"/>
              <a:t>, </a:t>
            </a:r>
            <a:r>
              <a:rPr dirty="0" err="1"/>
              <a:t>הקלות</a:t>
            </a:r>
            <a:r>
              <a:rPr dirty="0"/>
              <a:t> </a:t>
            </a:r>
            <a:r>
              <a:rPr dirty="0" err="1"/>
              <a:t>וסטייה</a:t>
            </a:r>
            <a:r>
              <a:rPr dirty="0"/>
              <a:t> </a:t>
            </a:r>
            <a:r>
              <a:rPr dirty="0" err="1"/>
              <a:t>ניכרת</a:t>
            </a:r>
            <a:r>
              <a:rPr dirty="0"/>
              <a:t> </a:t>
            </a:r>
            <a:r>
              <a:rPr lang="he-IL" dirty="0"/>
              <a:t>-</a:t>
            </a:r>
            <a:r>
              <a:rPr dirty="0"/>
              <a:t> </a:t>
            </a:r>
            <a:r>
              <a:rPr dirty="0" err="1"/>
              <a:t>תיקון</a:t>
            </a:r>
            <a:r>
              <a:rPr lang="he-IL" dirty="0"/>
              <a:t>  160 לחוק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4389120" cy="3840480"/>
          </a:xfrm>
          <a:prstGeom prst="roundRect">
            <a:avLst/>
          </a:prstGeom>
          <a:solidFill>
            <a:srgbClr val="FFB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1F3A56"/>
                </a:solidFill>
              </a:defRPr>
            </a:pPr>
            <a:r>
              <a:rPr dirty="0"/>
              <a:t>[ </a:t>
            </a:r>
            <a:r>
              <a:rPr dirty="0" err="1"/>
              <a:t>כאן</a:t>
            </a:r>
            <a:r>
              <a:rPr dirty="0"/>
              <a:t> </a:t>
            </a:r>
            <a:r>
              <a:rPr dirty="0" err="1"/>
              <a:t>תמוקם</a:t>
            </a:r>
            <a:r>
              <a:rPr dirty="0"/>
              <a:t> </a:t>
            </a:r>
            <a:r>
              <a:rPr dirty="0" err="1"/>
              <a:t>דיאגרמת</a:t>
            </a:r>
            <a:r>
              <a:rPr dirty="0"/>
              <a:t> גיל </a:t>
            </a:r>
            <a:r>
              <a:rPr dirty="0" err="1"/>
              <a:t>הבניין</a:t>
            </a:r>
            <a:r>
              <a:rPr dirty="0"/>
              <a:t> / </a:t>
            </a:r>
            <a:r>
              <a:rPr dirty="0" err="1"/>
              <a:t>תיקון</a:t>
            </a:r>
            <a:r>
              <a:rPr dirty="0"/>
              <a:t> 160 </a:t>
            </a:r>
            <a:r>
              <a:rPr dirty="0" err="1"/>
              <a:t>שפורסם</a:t>
            </a:r>
            <a:r>
              <a:rPr dirty="0"/>
              <a:t> </a:t>
            </a:r>
            <a:r>
              <a:rPr dirty="0" err="1"/>
              <a:t>באפריל</a:t>
            </a:r>
            <a:r>
              <a:rPr dirty="0"/>
              <a:t> ]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AB72FC79-B428-F96D-8375-9E7C1FC21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46" y="2515523"/>
            <a:ext cx="4118479" cy="3007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4567ED8-989E-96B4-200B-0E6F4651ED3F}"/>
              </a:ext>
            </a:extLst>
          </p:cNvPr>
          <p:cNvSpPr/>
          <p:nvPr/>
        </p:nvSpPr>
        <p:spPr>
          <a:xfrm>
            <a:off x="10745124" y="2111886"/>
            <a:ext cx="137160" cy="64008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B3B3F79-F8D4-C9CF-9553-0A568C5581AB}"/>
              </a:ext>
            </a:extLst>
          </p:cNvPr>
          <p:cNvSpPr/>
          <p:nvPr/>
        </p:nvSpPr>
        <p:spPr>
          <a:xfrm>
            <a:off x="10758821" y="3108960"/>
            <a:ext cx="137160" cy="640080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6BDD07A-3DC0-CF0C-9333-959F813C4E73}"/>
              </a:ext>
            </a:extLst>
          </p:cNvPr>
          <p:cNvSpPr/>
          <p:nvPr/>
        </p:nvSpPr>
        <p:spPr>
          <a:xfrm>
            <a:off x="10758821" y="4069080"/>
            <a:ext cx="137160" cy="64008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E9490EE1-2EB9-10AC-7032-701D742950D2}"/>
              </a:ext>
            </a:extLst>
          </p:cNvPr>
          <p:cNvSpPr txBox="1"/>
          <p:nvPr/>
        </p:nvSpPr>
        <p:spPr>
          <a:xfrm>
            <a:off x="6056062" y="2258711"/>
            <a:ext cx="456744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>
              <a:spcAft>
                <a:spcPts val="2000"/>
              </a:spcAft>
              <a:defRPr sz="2000">
                <a:solidFill>
                  <a:srgbClr val="1F3A56"/>
                </a:solidFill>
              </a:defRPr>
            </a:pPr>
            <a:r>
              <a:rPr lang="he-IL" dirty="0"/>
              <a:t>ביטול תקנות ישנות של סטייה ניכרת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C1E35079-F651-7017-7CEF-FC8D65BD8CE3}"/>
              </a:ext>
            </a:extLst>
          </p:cNvPr>
          <p:cNvSpPr txBox="1"/>
          <p:nvPr/>
        </p:nvSpPr>
        <p:spPr>
          <a:xfrm>
            <a:off x="5148051" y="3241602"/>
            <a:ext cx="556915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000" dirty="0"/>
              <a:t> סט הקלות </a:t>
            </a:r>
            <a:r>
              <a:rPr lang="he-IL" sz="2000" dirty="0" err="1"/>
              <a:t>לתכניות</a:t>
            </a:r>
            <a:r>
              <a:rPr lang="he-IL" sz="2000" dirty="0"/>
              <a:t> שהוחלט להפקידן לאחר 1.1.2023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D6B14384-5809-9B10-4AD5-64BC7505CFF4}"/>
              </a:ext>
            </a:extLst>
          </p:cNvPr>
          <p:cNvSpPr txBox="1"/>
          <p:nvPr/>
        </p:nvSpPr>
        <p:spPr>
          <a:xfrm>
            <a:off x="5045299" y="4114777"/>
            <a:ext cx="5580374" cy="49699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>
              <a:lnSpc>
                <a:spcPct val="150000"/>
              </a:lnSpc>
              <a:spcAft>
                <a:spcPts val="2000"/>
              </a:spcAft>
              <a:defRPr sz="2000">
                <a:solidFill>
                  <a:srgbClr val="1F3A56"/>
                </a:solidFill>
              </a:defRPr>
            </a:pPr>
            <a:r>
              <a:rPr lang="he-IL" dirty="0"/>
              <a:t>החזרת הקלות לבתים שבנייתם הסתיימה לפני 8 שנים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98581" y="750708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600" b="1">
                <a:solidFill>
                  <a:srgbClr val="1F3A56"/>
                </a:solidFill>
                <a:latin typeface="Arial"/>
              </a:defRPr>
            </a:pPr>
            <a:r>
              <a:rPr dirty="0" err="1"/>
              <a:t>בנייה</a:t>
            </a:r>
            <a:r>
              <a:rPr dirty="0"/>
              <a:t> </a:t>
            </a:r>
            <a:r>
              <a:rPr dirty="0" err="1"/>
              <a:t>בת</a:t>
            </a:r>
            <a:r>
              <a:rPr dirty="0"/>
              <a:t> </a:t>
            </a:r>
            <a:r>
              <a:rPr dirty="0" err="1"/>
              <a:t>קיימא</a:t>
            </a:r>
            <a:r>
              <a:rPr dirty="0"/>
              <a:t>: </a:t>
            </a:r>
            <a:r>
              <a:rPr dirty="0" err="1"/>
              <a:t>מתקנים</a:t>
            </a:r>
            <a:r>
              <a:rPr dirty="0"/>
              <a:t> </a:t>
            </a:r>
            <a:r>
              <a:rPr dirty="0" err="1"/>
              <a:t>פוטו-וולטאיים</a:t>
            </a:r>
            <a:r>
              <a:rPr dirty="0"/>
              <a:t> </a:t>
            </a:r>
            <a:r>
              <a:rPr dirty="0" err="1"/>
              <a:t>ועדכוני</a:t>
            </a:r>
            <a:r>
              <a:rPr dirty="0"/>
              <a:t> </a:t>
            </a:r>
            <a:r>
              <a:rPr dirty="0" err="1"/>
              <a:t>חקיקה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31519" y="1828800"/>
            <a:ext cx="4567447" cy="4114800"/>
          </a:xfrm>
          <a:prstGeom prst="round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1F3A56"/>
                </a:solidFill>
              </a:defRPr>
            </a:pPr>
            <a:r>
              <a:rPr dirty="0"/>
              <a:t>[ </a:t>
            </a:r>
            <a:r>
              <a:rPr dirty="0" err="1"/>
              <a:t>כאן</a:t>
            </a:r>
            <a:r>
              <a:rPr dirty="0"/>
              <a:t> </a:t>
            </a:r>
            <a:r>
              <a:rPr dirty="0" err="1"/>
              <a:t>תמוקם</a:t>
            </a:r>
            <a:r>
              <a:rPr dirty="0"/>
              <a:t> </a:t>
            </a:r>
            <a:r>
              <a:rPr dirty="0" err="1"/>
              <a:t>טבלת</a:t>
            </a:r>
            <a:r>
              <a:rPr dirty="0"/>
              <a:t> מנהל התכנון </a:t>
            </a:r>
            <a:r>
              <a:rPr dirty="0" err="1"/>
              <a:t>לחובת</a:t>
            </a:r>
            <a:r>
              <a:rPr dirty="0"/>
              <a:t> </a:t>
            </a:r>
            <a:r>
              <a:rPr dirty="0" err="1"/>
              <a:t>התקנת</a:t>
            </a:r>
            <a:r>
              <a:rPr dirty="0"/>
              <a:t> </a:t>
            </a:r>
            <a:r>
              <a:rPr dirty="0" err="1"/>
              <a:t>פאנלים</a:t>
            </a:r>
            <a:r>
              <a:rPr dirty="0"/>
              <a:t> </a:t>
            </a:r>
            <a:r>
              <a:rPr dirty="0" err="1"/>
              <a:t>סולאריים</a:t>
            </a:r>
            <a:r>
              <a:rPr dirty="0"/>
              <a:t> ]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A515B74-1909-26C3-4249-179A074EA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05" y="2493046"/>
            <a:ext cx="4248442" cy="2899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C3DFB05E-8274-2409-9562-317634F7C25D}"/>
              </a:ext>
            </a:extLst>
          </p:cNvPr>
          <p:cNvSpPr/>
          <p:nvPr/>
        </p:nvSpPr>
        <p:spPr>
          <a:xfrm>
            <a:off x="10758821" y="2148840"/>
            <a:ext cx="137160" cy="640080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E175D361-335B-D2F2-943A-C43FBBF7D8D0}"/>
              </a:ext>
            </a:extLst>
          </p:cNvPr>
          <p:cNvSpPr/>
          <p:nvPr/>
        </p:nvSpPr>
        <p:spPr>
          <a:xfrm>
            <a:off x="10758821" y="3108960"/>
            <a:ext cx="137160" cy="640080"/>
          </a:xfrm>
          <a:prstGeom prst="rect">
            <a:avLst/>
          </a:prstGeom>
          <a:solidFill>
            <a:srgbClr val="26A6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AA976967-69FC-6F8C-7CAA-48CA77964368}"/>
              </a:ext>
            </a:extLst>
          </p:cNvPr>
          <p:cNvSpPr/>
          <p:nvPr/>
        </p:nvSpPr>
        <p:spPr>
          <a:xfrm>
            <a:off x="10758821" y="4069080"/>
            <a:ext cx="137160" cy="640080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C63A665A-89A6-6E34-7E91-4B4D8E99322A}"/>
              </a:ext>
            </a:extLst>
          </p:cNvPr>
          <p:cNvSpPr txBox="1"/>
          <p:nvPr/>
        </p:nvSpPr>
        <p:spPr>
          <a:xfrm>
            <a:off x="5719730" y="4204454"/>
            <a:ext cx="456744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/>
              <a:t>כיצד ניתן לפטור זאת (אם בכלל)?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A6E06E7B-E72A-B9C8-1A0F-27D13B1F98DD}"/>
              </a:ext>
            </a:extLst>
          </p:cNvPr>
          <p:cNvSpPr txBox="1"/>
          <p:nvPr/>
        </p:nvSpPr>
        <p:spPr>
          <a:xfrm>
            <a:off x="6476518" y="3227523"/>
            <a:ext cx="381065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dirty="0"/>
              <a:t>מי מחויב בהתקנת מתקנים פוטו </a:t>
            </a:r>
            <a:r>
              <a:rPr lang="he-IL" dirty="0" err="1"/>
              <a:t>וולטאים</a:t>
            </a:r>
            <a:r>
              <a:rPr lang="he-IL" dirty="0"/>
              <a:t> 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737FDCCC-63BC-74D8-FAF5-7ED1F88071BB}"/>
              </a:ext>
            </a:extLst>
          </p:cNvPr>
          <p:cNvSpPr txBox="1"/>
          <p:nvPr/>
        </p:nvSpPr>
        <p:spPr>
          <a:xfrm>
            <a:off x="7736512" y="2232936"/>
            <a:ext cx="240482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הידעת?! -עדכון בחקיקה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828800" y="2286000"/>
            <a:ext cx="85340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FF7043"/>
                </a:solidFill>
                <a:latin typeface="Arial"/>
              </a:defRPr>
            </a:pPr>
            <a:r>
              <a:rPr dirty="0" err="1"/>
              <a:t>זמן</a:t>
            </a:r>
            <a:r>
              <a:rPr dirty="0"/>
              <a:t> </a:t>
            </a:r>
            <a:r>
              <a:rPr dirty="0" err="1"/>
              <a:t>פתוח</a:t>
            </a:r>
            <a:r>
              <a:rPr dirty="0"/>
              <a:t> </a:t>
            </a:r>
            <a:r>
              <a:rPr dirty="0" err="1"/>
              <a:t>לשאלות</a:t>
            </a:r>
            <a:endParaRPr dirty="0"/>
          </a:p>
          <a:p>
            <a:pPr algn="ctr">
              <a:defRPr sz="3200">
                <a:solidFill>
                  <a:srgbClr val="1F3A56"/>
                </a:solidFill>
                <a:latin typeface="Arial"/>
              </a:defRPr>
            </a:pPr>
            <a:r>
              <a:rPr dirty="0" err="1"/>
              <a:t>והצעות</a:t>
            </a:r>
            <a:r>
              <a:rPr dirty="0"/>
              <a:t> </a:t>
            </a:r>
            <a:r>
              <a:rPr dirty="0" err="1"/>
              <a:t>ייעול</a:t>
            </a:r>
            <a:r>
              <a:rPr dirty="0"/>
              <a:t> </a:t>
            </a:r>
            <a:r>
              <a:rPr lang="he-IL" dirty="0"/>
              <a:t>מעורכי הבקשות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319</Words>
  <Application>Microsoft Office PowerPoint</Application>
  <PresentationFormat>מסך רחב</PresentationFormat>
  <Paragraphs>56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דניאלה גרינברג</dc:creator>
  <cp:keywords/>
  <dc:description>generated using python-pptx</dc:description>
  <cp:lastModifiedBy>דניאלה גרינברג</cp:lastModifiedBy>
  <cp:revision>12</cp:revision>
  <dcterms:created xsi:type="dcterms:W3CDTF">2013-01-27T09:14:16Z</dcterms:created>
  <dcterms:modified xsi:type="dcterms:W3CDTF">2026-09-22T11:15:38Z</dcterms:modified>
  <cp:category/>
</cp:coreProperties>
</file>